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7"/>
  </p:notesMasterIdLst>
  <p:sldIdLst>
    <p:sldId id="271" r:id="rId5"/>
    <p:sldId id="276" r:id="rId6"/>
    <p:sldId id="274" r:id="rId7"/>
    <p:sldId id="275" r:id="rId8"/>
    <p:sldId id="278" r:id="rId9"/>
    <p:sldId id="277" r:id="rId10"/>
    <p:sldId id="272" r:id="rId11"/>
    <p:sldId id="279" r:id="rId12"/>
    <p:sldId id="281" r:id="rId13"/>
    <p:sldId id="280" r:id="rId14"/>
    <p:sldId id="282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58C"/>
    <a:srgbClr val="67B39D"/>
    <a:srgbClr val="04457B"/>
    <a:srgbClr val="E28C27"/>
    <a:srgbClr val="47C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/>
    <p:restoredTop sz="94694"/>
  </p:normalViewPr>
  <p:slideViewPr>
    <p:cSldViewPr snapToGrid="0">
      <p:cViewPr varScale="1">
        <p:scale>
          <a:sx n="107" d="100"/>
          <a:sy n="107" d="100"/>
        </p:scale>
        <p:origin x="1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7C67-9010-404E-B08F-2C82AD9F6BB3}" type="datetimeFigureOut">
              <a:rPr lang="en-NL" smtClean="0"/>
              <a:t>05/22/2024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1D41-F43A-4C9F-B4B6-787B887B547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682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Cooperatief model = lokaal eigendom = eigen voorwaarden, transparant, iedereen kan meedoen.</a:t>
            </a:r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D1D41-F43A-4C9F-B4B6-787B887B5472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058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D1D41-F43A-4C9F-B4B6-787B887B5472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64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1C998-FB0E-0876-9E59-1E56C6005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FFB020-B5D6-AA5C-C703-2C0E69361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3059F7-7777-29E4-5775-AFEE134B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1BC4FD-4FDB-01F1-C99B-697BB5E2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A30150-2824-F829-8DF4-292D60E8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3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28C47-B47D-7630-0CB2-5FE5FA9E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6B444C-18EC-26A6-ED3B-0472D4068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F077D-22B2-1301-F7D2-51E346AE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25A28-7438-3EDC-8AAC-000701BA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FC6B7E-3C9A-C88D-0AEB-89271284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AD14B0A-3104-CE78-5539-DDBEF60DA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978891-A12C-3F8A-E0F6-61E8E69B4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FD9B3D-35DC-0221-4CA9-8D6C8D5B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02CE2E-B404-35D5-7EA3-F7B0FBA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A83D13-ADE8-85B9-E918-9A016C59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3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0EB70-D913-0376-0679-B1F03AAB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2271A-D49E-FAA6-C1ED-60B9D926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212FF5-70CD-693F-C0A4-64F0E519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3E5309-552E-F4E1-B8E8-E3E8879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56C5C6-DC2E-0323-EC18-B26525A7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51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3FF74-1CF5-1FB9-1559-1AAC96FE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4DA4D2-04DC-3E93-CEF9-2BCF6D7B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F8ABBF-17FB-0C93-1F14-1EF34569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69735E-DE4D-3920-570C-AABEC543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F50A1D-78F2-A5F7-E097-FC3B7782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5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D2C07-4809-1A7F-B847-19D16396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BF9DC9-412F-C4F9-B365-43FA412A6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9873AF-A3E9-F0C7-FF40-B6C9C1297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7AA7B-3E84-C825-CCAD-4A2286F6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EC8FD5-E2A6-2A3F-9581-9607254B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B68EB4-337F-6AFD-EB71-BA599943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9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87AAE-5909-6503-92E3-C9B14560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B4EB26-E8E4-6D9D-14AC-97840D491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D94F7B-9D06-D70F-FE00-E45DCF88D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FEB0C7-5532-8238-08FE-5B955F79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78A703-7910-D382-0342-DD283AD83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9AF2564-0993-1778-0421-29B59854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EE2BC6A-DBB3-2F40-AFB5-21E6665C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D67FC0-08F8-2EB7-4215-82514831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65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0276A-EB61-4E29-F123-42440DD5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B21A3A-EAF6-D9C7-77EB-F590AC10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430487-A2B0-BEE1-85A9-373D619E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3B64A6-F276-30ED-E7D0-042E56D7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4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7E1BB4-442E-5CDF-90E2-540B4E1E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B8B3CC-023C-11B2-C437-C6B500DE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A2C1FF-B38D-9864-779E-0E74907B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36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8D42B-5779-9F07-08CB-C9171161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F3A47-83D9-C9D6-4D82-96B4D616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131169-7B22-1228-4502-8CBD8D7B6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6D37A9-2CB8-711B-BEA6-5C6070B1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295357-48A5-8A6A-6656-D47D6814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731C8-367F-A14F-FDFD-CB06D54A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43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1222E-B777-2178-03DB-88F575B3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25BF26-C2D4-D023-BA5E-EF5A41FDE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6A9ACB-C06D-1E30-B341-07EE61A3A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7EB830-D7D6-4DDC-C6B9-DE303ED9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6A030B-896E-3DED-EE9E-ACD3392C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3BBFA-E135-EDCC-2557-8BD91EAD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18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E3876E-FF36-2C98-808D-CCF45180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22E8EC-088D-3899-0AFB-B3A635D1B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0F120F-2632-FE48-A7C9-222EC44C4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0FCC-8E8B-4B37-BBBA-1940BAA66AEE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489954-8513-69BE-C226-C2EDE33A6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ECBBB-81D7-44D5-25F3-20098EDDF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77BD-144B-4DCB-A935-1514004DF7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2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9D54139-3446-736A-FF8D-C2EA47A7512E}"/>
              </a:ext>
            </a:extLst>
          </p:cNvPr>
          <p:cNvSpPr txBox="1">
            <a:spLocks/>
          </p:cNvSpPr>
          <p:nvPr/>
        </p:nvSpPr>
        <p:spPr>
          <a:xfrm>
            <a:off x="1136072" y="2690635"/>
            <a:ext cx="549109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>
                <a:latin typeface="+mn-lt"/>
              </a:rPr>
              <a:t>Introductie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382BA7B-D2F6-D736-AA17-CACB03689AC6}"/>
              </a:ext>
            </a:extLst>
          </p:cNvPr>
          <p:cNvSpPr txBox="1">
            <a:spLocks/>
          </p:cNvSpPr>
          <p:nvPr/>
        </p:nvSpPr>
        <p:spPr>
          <a:xfrm>
            <a:off x="1131405" y="5170309"/>
            <a:ext cx="5491090" cy="1411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RES </a:t>
            </a:r>
            <a:r>
              <a:rPr lang="en-US" sz="2400" dirty="0" err="1"/>
              <a:t>Rivierenland</a:t>
            </a:r>
            <a:r>
              <a:rPr lang="en-US" sz="2400" dirty="0"/>
              <a:t>, </a:t>
            </a:r>
            <a:r>
              <a:rPr lang="en-US" sz="2400" dirty="0" err="1"/>
              <a:t>Raadsbijeenkomst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13-05-24</a:t>
            </a:r>
          </a:p>
        </p:txBody>
      </p:sp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01" y="1535712"/>
            <a:ext cx="4267200" cy="3048000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348FCA-87DF-FE75-FA15-DD7FFD1DD9F4}"/>
              </a:ext>
            </a:extLst>
          </p:cNvPr>
          <p:cNvSpPr/>
          <p:nvPr/>
        </p:nvSpPr>
        <p:spPr>
          <a:xfrm>
            <a:off x="-423671" y="-417130"/>
            <a:ext cx="4251272" cy="2447365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8B7B1A5-F2B3-EEC6-4B1A-8D21BC726ABC}"/>
              </a:ext>
            </a:extLst>
          </p:cNvPr>
          <p:cNvSpPr/>
          <p:nvPr/>
        </p:nvSpPr>
        <p:spPr>
          <a:xfrm>
            <a:off x="3022651" y="-657999"/>
            <a:ext cx="2701954" cy="1555456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87ED8E38-994C-A43E-104A-3F267C3666F5}"/>
              </a:ext>
            </a:extLst>
          </p:cNvPr>
          <p:cNvSpPr/>
          <p:nvPr/>
        </p:nvSpPr>
        <p:spPr>
          <a:xfrm>
            <a:off x="7966903" y="5876305"/>
            <a:ext cx="4810821" cy="3395975"/>
          </a:xfrm>
          <a:prstGeom prst="roundRect">
            <a:avLst/>
          </a:prstGeom>
          <a:solidFill>
            <a:srgbClr val="68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fbeelding 2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6A98CE65-0508-D4B4-025E-CAED4C552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65" y="85811"/>
            <a:ext cx="2153993" cy="16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F6DFA0D-6E02-278E-19BF-B526E92C75A7}"/>
              </a:ext>
            </a:extLst>
          </p:cNvPr>
          <p:cNvSpPr/>
          <p:nvPr/>
        </p:nvSpPr>
        <p:spPr>
          <a:xfrm flipV="1">
            <a:off x="5334097" y="-2717745"/>
            <a:ext cx="3815622" cy="3235334"/>
          </a:xfrm>
          <a:prstGeom prst="roundRect">
            <a:avLst>
              <a:gd name="adj" fmla="val 12511"/>
            </a:avLst>
          </a:prstGeom>
          <a:solidFill>
            <a:srgbClr val="68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F0DC73D-3930-EF8E-5808-5D09E74F1EB9}"/>
              </a:ext>
            </a:extLst>
          </p:cNvPr>
          <p:cNvSpPr/>
          <p:nvPr/>
        </p:nvSpPr>
        <p:spPr>
          <a:xfrm flipV="1">
            <a:off x="10682209" y="-885240"/>
            <a:ext cx="1532205" cy="1299184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0DBE34F-E4AA-FE11-ADD8-B9A916B11F0A}"/>
              </a:ext>
            </a:extLst>
          </p:cNvPr>
          <p:cNvSpPr/>
          <p:nvPr/>
        </p:nvSpPr>
        <p:spPr>
          <a:xfrm flipV="1">
            <a:off x="8780892" y="-1814574"/>
            <a:ext cx="2484001" cy="2767389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45E3FB15-0569-87FF-971A-C37A79BB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15344" b="-1"/>
          <a:stretch/>
        </p:blipFill>
        <p:spPr>
          <a:xfrm>
            <a:off x="2" y="1863658"/>
            <a:ext cx="7041930" cy="499434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B3FFA18-00BF-4BEB-D97A-B3D50A08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62" y="451864"/>
            <a:ext cx="687324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4000">
                <a:latin typeface="+mn-lt"/>
              </a:rPr>
              <a:t>Hoe ziet de toekomst eruit?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E93E30B-F9DC-E645-A9CE-3C2BC9F81C88}"/>
              </a:ext>
            </a:extLst>
          </p:cNvPr>
          <p:cNvSpPr txBox="1">
            <a:spLocks/>
          </p:cNvSpPr>
          <p:nvPr/>
        </p:nvSpPr>
        <p:spPr>
          <a:xfrm>
            <a:off x="7132742" y="1855986"/>
            <a:ext cx="4843277" cy="38978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0000"/>
              </a:lnSpc>
            </a:pPr>
            <a:r>
              <a:rPr lang="nl-NL" sz="1800" i="1" dirty="0"/>
              <a:t>“Burgers en bedrijven hebben democratische zeggenschap over hun energiesysteem via energie-gemeenschappen. Deze energie-gemeenschappen hanteren een eerlijke, stabiele prijs voor stroom en warmte gebaseerd op kostprijs en zonder winstoogmerk, transparant voor haar leden.” </a:t>
            </a:r>
          </a:p>
          <a:p>
            <a:pPr algn="just" fontAlgn="base">
              <a:lnSpc>
                <a:spcPct val="110000"/>
              </a:lnSpc>
            </a:pPr>
            <a:r>
              <a:rPr lang="nl-NL" sz="1800" i="1" dirty="0"/>
              <a:t>“Dit zal de stimulans zijn om meer lokaal te produceren, te verbruiken en op te slaan. De gemeenschap heeft immers steeds meer betaalbare, duurzaam opgewekte energie nodig.”</a:t>
            </a:r>
          </a:p>
          <a:p>
            <a:pPr algn="just" fontAlgn="base">
              <a:lnSpc>
                <a:spcPct val="110000"/>
              </a:lnSpc>
            </a:pPr>
            <a:endParaRPr lang="nl-NL" sz="1400" dirty="0"/>
          </a:p>
        </p:txBody>
      </p:sp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pic>
        <p:nvPicPr>
          <p:cNvPr id="2" name="Afbeelding 1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D7015EC7-C0D4-621D-1504-9A308F2B8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7" y="5440664"/>
            <a:ext cx="1752653" cy="13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F6DFA0D-6E02-278E-19BF-B526E92C75A7}"/>
              </a:ext>
            </a:extLst>
          </p:cNvPr>
          <p:cNvSpPr/>
          <p:nvPr/>
        </p:nvSpPr>
        <p:spPr>
          <a:xfrm flipV="1">
            <a:off x="5334097" y="-2717745"/>
            <a:ext cx="3815622" cy="3235334"/>
          </a:xfrm>
          <a:prstGeom prst="roundRect">
            <a:avLst>
              <a:gd name="adj" fmla="val 12511"/>
            </a:avLst>
          </a:prstGeom>
          <a:solidFill>
            <a:srgbClr val="68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F0DC73D-3930-EF8E-5808-5D09E74F1EB9}"/>
              </a:ext>
            </a:extLst>
          </p:cNvPr>
          <p:cNvSpPr/>
          <p:nvPr/>
        </p:nvSpPr>
        <p:spPr>
          <a:xfrm flipV="1">
            <a:off x="10682209" y="-885240"/>
            <a:ext cx="1532205" cy="1299184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0DBE34F-E4AA-FE11-ADD8-B9A916B11F0A}"/>
              </a:ext>
            </a:extLst>
          </p:cNvPr>
          <p:cNvSpPr/>
          <p:nvPr/>
        </p:nvSpPr>
        <p:spPr>
          <a:xfrm flipV="1">
            <a:off x="8780892" y="-1814574"/>
            <a:ext cx="2484001" cy="2767389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45E3FB15-0569-87FF-971A-C37A79BB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15344" b="-1"/>
          <a:stretch/>
        </p:blipFill>
        <p:spPr>
          <a:xfrm>
            <a:off x="2" y="1863658"/>
            <a:ext cx="7041930" cy="499434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B3FFA18-00BF-4BEB-D97A-B3D50A08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51864"/>
            <a:ext cx="906740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4000" dirty="0">
                <a:latin typeface="+mn-lt"/>
              </a:rPr>
              <a:t>Wat kunnen raadsleden hierin betekenen?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E93E30B-F9DC-E645-A9CE-3C2BC9F81C88}"/>
              </a:ext>
            </a:extLst>
          </p:cNvPr>
          <p:cNvSpPr txBox="1">
            <a:spLocks/>
          </p:cNvSpPr>
          <p:nvPr/>
        </p:nvSpPr>
        <p:spPr>
          <a:xfrm>
            <a:off x="7193607" y="1947282"/>
            <a:ext cx="4843277" cy="42012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0000"/>
              </a:lnSpc>
            </a:pPr>
            <a:r>
              <a:rPr lang="nl-NL" sz="1800" i="1" dirty="0"/>
              <a:t>Zorgdragen voor minimaal 50% collectief eigendom van duurzame opwek projecten in hun gemeente.</a:t>
            </a:r>
          </a:p>
          <a:p>
            <a:pPr algn="just" fontAlgn="base">
              <a:lnSpc>
                <a:spcPct val="110000"/>
              </a:lnSpc>
            </a:pPr>
            <a:r>
              <a:rPr lang="nl-NL" sz="1400" dirty="0"/>
              <a:t> </a:t>
            </a:r>
            <a:r>
              <a:rPr lang="nl-NL" sz="1800" i="1" dirty="0"/>
              <a:t>Stimuleren van de ontwikkeling van Energie-gemeenschappen in hun gemeente.</a:t>
            </a:r>
          </a:p>
          <a:p>
            <a:pPr algn="just" fontAlgn="base">
              <a:lnSpc>
                <a:spcPct val="110000"/>
              </a:lnSpc>
            </a:pPr>
            <a:r>
              <a:rPr lang="nl-NL" sz="1800" i="1" dirty="0"/>
              <a:t>Hun gemeente bewegen ook met gemeentelijke aansluitingen mee te doen</a:t>
            </a:r>
          </a:p>
          <a:p>
            <a:pPr algn="just" fontAlgn="base">
              <a:lnSpc>
                <a:spcPct val="110000"/>
              </a:lnSpc>
            </a:pPr>
            <a:r>
              <a:rPr lang="nl-NL" sz="1800" i="1" dirty="0"/>
              <a:t>Meewerken aan de oprichting van publieke en coöperatieve warmtenetten</a:t>
            </a:r>
          </a:p>
          <a:p>
            <a:pPr algn="just" fontAlgn="base">
              <a:lnSpc>
                <a:spcPct val="110000"/>
              </a:lnSpc>
            </a:pPr>
            <a:r>
              <a:rPr lang="nl-NL" sz="1800" i="1" dirty="0"/>
              <a:t>Openbare laadpalen gunnen aan coöperaties</a:t>
            </a:r>
          </a:p>
          <a:p>
            <a:pPr algn="just" fontAlgn="base">
              <a:lnSpc>
                <a:spcPct val="110000"/>
              </a:lnSpc>
            </a:pPr>
            <a:endParaRPr lang="nl-NL" sz="1800" i="1" dirty="0"/>
          </a:p>
          <a:p>
            <a:pPr algn="just" fontAlgn="base">
              <a:lnSpc>
                <a:spcPct val="110000"/>
              </a:lnSpc>
            </a:pPr>
            <a:endParaRPr lang="nl-NL" sz="1800" i="1" dirty="0"/>
          </a:p>
        </p:txBody>
      </p:sp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577297"/>
            <a:ext cx="1830848" cy="1307749"/>
          </a:xfrm>
          <a:prstGeom prst="rect">
            <a:avLst/>
          </a:prstGeom>
        </p:spPr>
      </p:pic>
      <p:pic>
        <p:nvPicPr>
          <p:cNvPr id="2" name="Afbeelding 1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D7015EC7-C0D4-621D-1504-9A308F2B8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7" y="5819035"/>
            <a:ext cx="1752653" cy="13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574CC0EE-C7F9-2DC7-0CAD-DC5DCF5A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41" y="5036189"/>
            <a:ext cx="8716917" cy="1527176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BEF7A35B-96D5-4193-117B-697B98254AC1}"/>
              </a:ext>
            </a:extLst>
          </p:cNvPr>
          <p:cNvSpPr/>
          <p:nvPr/>
        </p:nvSpPr>
        <p:spPr>
          <a:xfrm>
            <a:off x="-774191" y="-893716"/>
            <a:ext cx="4251272" cy="2447365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AC54B30-A19C-8B94-48BF-31F4674D86B2}"/>
              </a:ext>
            </a:extLst>
          </p:cNvPr>
          <p:cNvSpPr/>
          <p:nvPr/>
        </p:nvSpPr>
        <p:spPr>
          <a:xfrm>
            <a:off x="2672131" y="-1134585"/>
            <a:ext cx="2701954" cy="1555456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E27F9395-8C92-A9D3-5E10-FE349B67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28" y="1320903"/>
            <a:ext cx="4267200" cy="304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6A2E77D-A685-F01B-DE8A-CEABFF1C39D9}"/>
              </a:ext>
            </a:extLst>
          </p:cNvPr>
          <p:cNvSpPr txBox="1">
            <a:spLocks/>
          </p:cNvSpPr>
          <p:nvPr/>
        </p:nvSpPr>
        <p:spPr>
          <a:xfrm>
            <a:off x="251011" y="-263751"/>
            <a:ext cx="2973060" cy="2058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>
                <a:solidFill>
                  <a:srgbClr val="FFFFFF"/>
                </a:solidFill>
                <a:latin typeface="+mn-lt"/>
              </a:rPr>
              <a:t>Vragen</a:t>
            </a:r>
            <a:r>
              <a:rPr lang="nl-NL" sz="3600">
                <a:solidFill>
                  <a:srgbClr val="FFFFFF"/>
                </a:solidFill>
                <a:latin typeface="Maven Pro Medium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88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348FCA-87DF-FE75-FA15-DD7FFD1DD9F4}"/>
              </a:ext>
            </a:extLst>
          </p:cNvPr>
          <p:cNvSpPr/>
          <p:nvPr/>
        </p:nvSpPr>
        <p:spPr>
          <a:xfrm>
            <a:off x="-740912" y="1057792"/>
            <a:ext cx="3848006" cy="4926563"/>
          </a:xfrm>
          <a:prstGeom prst="roundRect">
            <a:avLst/>
          </a:prstGeom>
          <a:solidFill>
            <a:srgbClr val="DF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39644-E0F8-15B4-55E4-E79C7631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34" y="1407401"/>
            <a:ext cx="2973060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kern="1200">
                <a:solidFill>
                  <a:srgbClr val="FFFFFF"/>
                </a:solidFill>
                <a:latin typeface="+mn-lt"/>
              </a:rPr>
              <a:t>Wat is het probleem?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967C9E-2AF0-AB1A-BE46-200E085145AE}"/>
              </a:ext>
            </a:extLst>
          </p:cNvPr>
          <p:cNvSpPr txBox="1"/>
          <p:nvPr/>
        </p:nvSpPr>
        <p:spPr>
          <a:xfrm>
            <a:off x="5250576" y="1773607"/>
            <a:ext cx="226678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prijs die mensen betalen</a:t>
            </a:r>
            <a:endParaRPr lang="en-GB" sz="240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872232F-2B29-1A12-DBB6-3B5725B2FBE4}"/>
              </a:ext>
            </a:extLst>
          </p:cNvPr>
          <p:cNvSpPr txBox="1"/>
          <p:nvPr/>
        </p:nvSpPr>
        <p:spPr>
          <a:xfrm>
            <a:off x="8342297" y="1773607"/>
            <a:ext cx="360574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kosten van duurzame, lokale energie</a:t>
            </a:r>
            <a:endParaRPr lang="en-GB" sz="2400"/>
          </a:p>
        </p:txBody>
      </p:sp>
      <p:pic>
        <p:nvPicPr>
          <p:cNvPr id="14" name="Graphic 13" descr="Munten met effen opvulling">
            <a:extLst>
              <a:ext uri="{FF2B5EF4-FFF2-40B4-BE49-F238E27FC236}">
                <a16:creationId xmlns:a16="http://schemas.microsoft.com/office/drawing/2014/main" id="{96F74FB0-B08F-5FC2-D294-A8D051BDB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417835" y="3429000"/>
            <a:ext cx="1454672" cy="1454672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A796699E-D58D-1077-768B-A9D872042D4F}"/>
              </a:ext>
            </a:extLst>
          </p:cNvPr>
          <p:cNvGrpSpPr/>
          <p:nvPr/>
        </p:nvGrpSpPr>
        <p:grpSpPr>
          <a:xfrm>
            <a:off x="5126520" y="2918251"/>
            <a:ext cx="2581956" cy="2115618"/>
            <a:chOff x="5247818" y="2871598"/>
            <a:chExt cx="2581956" cy="2115618"/>
          </a:xfrm>
        </p:grpSpPr>
        <p:pic>
          <p:nvPicPr>
            <p:cNvPr id="6" name="Graphic 5" descr="Munten met effen opvulling">
              <a:extLst>
                <a:ext uri="{FF2B5EF4-FFF2-40B4-BE49-F238E27FC236}">
                  <a16:creationId xmlns:a16="http://schemas.microsoft.com/office/drawing/2014/main" id="{5C51E776-B407-CB60-2C9E-16C9ED316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47818" y="3532544"/>
              <a:ext cx="1454672" cy="1454672"/>
            </a:xfrm>
            <a:prstGeom prst="rect">
              <a:avLst/>
            </a:prstGeom>
          </p:spPr>
        </p:pic>
        <p:pic>
          <p:nvPicPr>
            <p:cNvPr id="11" name="Graphic 10" descr="Munten met effen opvulling">
              <a:extLst>
                <a:ext uri="{FF2B5EF4-FFF2-40B4-BE49-F238E27FC236}">
                  <a16:creationId xmlns:a16="http://schemas.microsoft.com/office/drawing/2014/main" id="{57904082-2565-0919-1C56-F3671A2E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69723" y="2885021"/>
              <a:ext cx="1454672" cy="1454672"/>
            </a:xfrm>
            <a:prstGeom prst="rect">
              <a:avLst/>
            </a:prstGeom>
          </p:spPr>
        </p:pic>
        <p:pic>
          <p:nvPicPr>
            <p:cNvPr id="12" name="Graphic 11" descr="Munten met effen opvulling">
              <a:extLst>
                <a:ext uri="{FF2B5EF4-FFF2-40B4-BE49-F238E27FC236}">
                  <a16:creationId xmlns:a16="http://schemas.microsoft.com/office/drawing/2014/main" id="{86D0FBCF-189C-A5F7-8BC8-DC9E6852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375102" y="3439715"/>
              <a:ext cx="1454672" cy="1454672"/>
            </a:xfrm>
            <a:prstGeom prst="rect">
              <a:avLst/>
            </a:prstGeom>
          </p:spPr>
        </p:pic>
        <p:pic>
          <p:nvPicPr>
            <p:cNvPr id="15" name="Graphic 14" descr="Munten met effen opvulling">
              <a:extLst>
                <a:ext uri="{FF2B5EF4-FFF2-40B4-BE49-F238E27FC236}">
                  <a16:creationId xmlns:a16="http://schemas.microsoft.com/office/drawing/2014/main" id="{1E3906C3-9F45-858B-1697-E241E01B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975687" y="2871598"/>
              <a:ext cx="1454672" cy="1454672"/>
            </a:xfrm>
            <a:prstGeom prst="rect">
              <a:avLst/>
            </a:prstGeom>
          </p:spPr>
        </p:pic>
      </p:grpSp>
      <p:pic>
        <p:nvPicPr>
          <p:cNvPr id="5" name="Graphic 4" descr="Munten met effen opvulling">
            <a:extLst>
              <a:ext uri="{FF2B5EF4-FFF2-40B4-BE49-F238E27FC236}">
                <a16:creationId xmlns:a16="http://schemas.microsoft.com/office/drawing/2014/main" id="{79B1714D-3A85-61F0-33D9-75831054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077812" y="3579197"/>
            <a:ext cx="1454672" cy="1454672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EF6495B4-F671-6491-A7CD-164C5B04172B}"/>
              </a:ext>
            </a:extLst>
          </p:cNvPr>
          <p:cNvSpPr/>
          <p:nvPr/>
        </p:nvSpPr>
        <p:spPr>
          <a:xfrm>
            <a:off x="4040155" y="2621902"/>
            <a:ext cx="3526972" cy="1877429"/>
          </a:xfrm>
          <a:custGeom>
            <a:avLst/>
            <a:gdLst>
              <a:gd name="connsiteX0" fmla="*/ 0 w 3526972"/>
              <a:gd name="connsiteY0" fmla="*/ 1203649 h 1877429"/>
              <a:gd name="connsiteX1" fmla="*/ 419878 w 3526972"/>
              <a:gd name="connsiteY1" fmla="*/ 1875453 h 1877429"/>
              <a:gd name="connsiteX2" fmla="*/ 811763 w 3526972"/>
              <a:gd name="connsiteY2" fmla="*/ 1390261 h 1877429"/>
              <a:gd name="connsiteX3" fmla="*/ 1212980 w 3526972"/>
              <a:gd name="connsiteY3" fmla="*/ 839755 h 1877429"/>
              <a:gd name="connsiteX4" fmla="*/ 1735494 w 3526972"/>
              <a:gd name="connsiteY4" fmla="*/ 1464906 h 1877429"/>
              <a:gd name="connsiteX5" fmla="*/ 2220686 w 3526972"/>
              <a:gd name="connsiteY5" fmla="*/ 634482 h 1877429"/>
              <a:gd name="connsiteX6" fmla="*/ 2705878 w 3526972"/>
              <a:gd name="connsiteY6" fmla="*/ 1446245 h 1877429"/>
              <a:gd name="connsiteX7" fmla="*/ 3526972 w 3526972"/>
              <a:gd name="connsiteY7" fmla="*/ 0 h 187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972" h="1877429">
                <a:moveTo>
                  <a:pt x="0" y="1203649"/>
                </a:moveTo>
                <a:cubicBezTo>
                  <a:pt x="142292" y="1524000"/>
                  <a:pt x="284584" y="1844351"/>
                  <a:pt x="419878" y="1875453"/>
                </a:cubicBezTo>
                <a:cubicBezTo>
                  <a:pt x="555172" y="1906555"/>
                  <a:pt x="679579" y="1562877"/>
                  <a:pt x="811763" y="1390261"/>
                </a:cubicBezTo>
                <a:cubicBezTo>
                  <a:pt x="943947" y="1217645"/>
                  <a:pt x="1059025" y="827314"/>
                  <a:pt x="1212980" y="839755"/>
                </a:cubicBezTo>
                <a:cubicBezTo>
                  <a:pt x="1366935" y="852196"/>
                  <a:pt x="1567543" y="1499118"/>
                  <a:pt x="1735494" y="1464906"/>
                </a:cubicBezTo>
                <a:cubicBezTo>
                  <a:pt x="1903445" y="1430694"/>
                  <a:pt x="2058955" y="637592"/>
                  <a:pt x="2220686" y="634482"/>
                </a:cubicBezTo>
                <a:cubicBezTo>
                  <a:pt x="2382417" y="631372"/>
                  <a:pt x="2488164" y="1551992"/>
                  <a:pt x="2705878" y="1446245"/>
                </a:cubicBezTo>
                <a:cubicBezTo>
                  <a:pt x="2923592" y="1340498"/>
                  <a:pt x="3225282" y="670249"/>
                  <a:pt x="3526972" y="0"/>
                </a:cubicBezTo>
              </a:path>
            </a:pathLst>
          </a:custGeom>
          <a:noFill/>
          <a:ln w="38100">
            <a:solidFill>
              <a:srgbClr val="DF75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014EED7-0AAD-6DD5-8BDC-A3E408B0B038}"/>
              </a:ext>
            </a:extLst>
          </p:cNvPr>
          <p:cNvCxnSpPr/>
          <p:nvPr/>
        </p:nvCxnSpPr>
        <p:spPr>
          <a:xfrm>
            <a:off x="8649478" y="4253397"/>
            <a:ext cx="3298567" cy="0"/>
          </a:xfrm>
          <a:prstGeom prst="line">
            <a:avLst/>
          </a:prstGeom>
          <a:ln w="38100">
            <a:solidFill>
              <a:srgbClr val="DF7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19F1D456-6ABE-E310-B9B9-1738BFDD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41" y="5440664"/>
            <a:ext cx="1682533" cy="12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6600F389-536C-6499-E944-F57E67A3F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r="16552"/>
          <a:stretch/>
        </p:blipFill>
        <p:spPr>
          <a:xfrm>
            <a:off x="5293570" y="-13388"/>
            <a:ext cx="6892214" cy="68713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066DF0D1-0B8B-C260-3549-45B18D5A2E59}"/>
              </a:ext>
            </a:extLst>
          </p:cNvPr>
          <p:cNvSpPr/>
          <p:nvPr/>
        </p:nvSpPr>
        <p:spPr>
          <a:xfrm>
            <a:off x="4450703" y="-13388"/>
            <a:ext cx="2146312" cy="68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F6DFA0D-6E02-278E-19BF-B526E92C75A7}"/>
              </a:ext>
            </a:extLst>
          </p:cNvPr>
          <p:cNvSpPr/>
          <p:nvPr/>
        </p:nvSpPr>
        <p:spPr>
          <a:xfrm>
            <a:off x="-1907811" y="5440664"/>
            <a:ext cx="3815622" cy="3235334"/>
          </a:xfrm>
          <a:prstGeom prst="roundRect">
            <a:avLst>
              <a:gd name="adj" fmla="val 12511"/>
            </a:avLst>
          </a:prstGeom>
          <a:solidFill>
            <a:srgbClr val="68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F0DC73D-3930-EF8E-5808-5D09E74F1EB9}"/>
              </a:ext>
            </a:extLst>
          </p:cNvPr>
          <p:cNvSpPr/>
          <p:nvPr/>
        </p:nvSpPr>
        <p:spPr>
          <a:xfrm>
            <a:off x="3486310" y="6098821"/>
            <a:ext cx="1532205" cy="1299184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0DBE34F-E4AA-FE11-ADD8-B9A916B11F0A}"/>
              </a:ext>
            </a:extLst>
          </p:cNvPr>
          <p:cNvSpPr/>
          <p:nvPr/>
        </p:nvSpPr>
        <p:spPr>
          <a:xfrm>
            <a:off x="1538984" y="6343835"/>
            <a:ext cx="2484001" cy="2767389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434D5E-2E07-EA8A-6029-4E63120A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05" y="122527"/>
            <a:ext cx="10515600" cy="1325563"/>
          </a:xfrm>
        </p:spPr>
        <p:txBody>
          <a:bodyPr/>
          <a:lstStyle/>
          <a:p>
            <a:r>
              <a:rPr lang="en-US" sz="4400">
                <a:latin typeface="+mn-lt"/>
              </a:rPr>
              <a:t>Wat is local4local?</a:t>
            </a:r>
            <a:endParaRPr lang="en-GB">
              <a:latin typeface="+mn-lt"/>
            </a:endParaRP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E5EE40A8-0743-4BF1-6FAF-F72A567C3FB0}"/>
              </a:ext>
            </a:extLst>
          </p:cNvPr>
          <p:cNvSpPr txBox="1">
            <a:spLocks/>
          </p:cNvSpPr>
          <p:nvPr/>
        </p:nvSpPr>
        <p:spPr>
          <a:xfrm>
            <a:off x="474305" y="1275953"/>
            <a:ext cx="5924455" cy="433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sz="2400"/>
              <a:t>Het nieuwe model energiesysteem waarin de eindgebruiker een eerlijke prijs betaalt voor lokaal opgewekte stroom en warmte:</a:t>
            </a:r>
            <a:br>
              <a:rPr lang="nl-NL" sz="2400"/>
            </a:br>
            <a:endParaRPr lang="nl-NL" sz="1400"/>
          </a:p>
          <a:p>
            <a:pPr marL="285750" fontAlgn="base"/>
            <a:r>
              <a:rPr lang="nl-NL" sz="1400"/>
              <a:t>Lokaal opgewekte elektriciteit wordt lokaal geleverd en gebruikt </a:t>
            </a:r>
          </a:p>
          <a:p>
            <a:pPr marL="285750" fontAlgn="base"/>
            <a:r>
              <a:rPr lang="nl-NL" sz="1400"/>
              <a:t>Opwek en lokaal verbruik worden zoveel mogelijk op elkaar afgestemd </a:t>
            </a:r>
          </a:p>
          <a:p>
            <a:pPr marL="285750" fontAlgn="base"/>
            <a:r>
              <a:rPr lang="nl-NL" sz="1400"/>
              <a:t>Stroom en warmte worden gekoppeld via elektrificatie  </a:t>
            </a:r>
          </a:p>
          <a:p>
            <a:pPr marL="285750" fontAlgn="base"/>
            <a:r>
              <a:rPr lang="nl-NL" sz="1400"/>
              <a:t>Lokale opslag van stroom en omzet naar warmte beperkt tijdelijke overschotten en tekorten </a:t>
            </a:r>
          </a:p>
          <a:p>
            <a:pPr marL="285750" fontAlgn="base"/>
            <a:r>
              <a:rPr lang="nl-NL" sz="1400"/>
              <a:t>(Duur) inkopen van internationale markt alleen als het echt niet anders kan. </a:t>
            </a:r>
          </a:p>
          <a:p>
            <a:pPr marL="285750" fontAlgn="base"/>
            <a:r>
              <a:rPr lang="nl-NL" sz="1400"/>
              <a:t>Burgers, bedrijven, gemeenten en maatschappelijk vastgoed werken samen in een organisatie waar ze allen zeggenschap hebben.</a:t>
            </a:r>
          </a:p>
        </p:txBody>
      </p:sp>
    </p:spTree>
    <p:extLst>
      <p:ext uri="{BB962C8B-B14F-4D97-AF65-F5344CB8AC3E}">
        <p14:creationId xmlns:p14="http://schemas.microsoft.com/office/powerpoint/2010/main" val="201463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F6DFA0D-6E02-278E-19BF-B526E92C75A7}"/>
              </a:ext>
            </a:extLst>
          </p:cNvPr>
          <p:cNvSpPr/>
          <p:nvPr/>
        </p:nvSpPr>
        <p:spPr>
          <a:xfrm flipV="1">
            <a:off x="5334097" y="-2717745"/>
            <a:ext cx="3815622" cy="3235334"/>
          </a:xfrm>
          <a:prstGeom prst="roundRect">
            <a:avLst>
              <a:gd name="adj" fmla="val 12511"/>
            </a:avLst>
          </a:prstGeom>
          <a:solidFill>
            <a:srgbClr val="68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F0DC73D-3930-EF8E-5808-5D09E74F1EB9}"/>
              </a:ext>
            </a:extLst>
          </p:cNvPr>
          <p:cNvSpPr/>
          <p:nvPr/>
        </p:nvSpPr>
        <p:spPr>
          <a:xfrm flipV="1">
            <a:off x="10682209" y="-885240"/>
            <a:ext cx="1532205" cy="1299184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0DBE34F-E4AA-FE11-ADD8-B9A916B11F0A}"/>
              </a:ext>
            </a:extLst>
          </p:cNvPr>
          <p:cNvSpPr/>
          <p:nvPr/>
        </p:nvSpPr>
        <p:spPr>
          <a:xfrm flipV="1">
            <a:off x="8780892" y="-1814574"/>
            <a:ext cx="2484001" cy="2767389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Tijdelijke aanduiding voor afbeelding 5" descr="Afbeelding met diagram&#10;&#10;Automatisch gegenereerde beschrijving">
            <a:extLst>
              <a:ext uri="{FF2B5EF4-FFF2-40B4-BE49-F238E27FC236}">
                <a16:creationId xmlns:a16="http://schemas.microsoft.com/office/drawing/2014/main" id="{CB43F165-D67A-942A-CB3C-191B480F1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-33" r="2547" b="33"/>
          <a:stretch/>
        </p:blipFill>
        <p:spPr>
          <a:xfrm>
            <a:off x="620596" y="1653488"/>
            <a:ext cx="4713501" cy="35510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FAD83C1-0425-F91D-B21F-7064ED483211}"/>
              </a:ext>
            </a:extLst>
          </p:cNvPr>
          <p:cNvSpPr txBox="1">
            <a:spLocks/>
          </p:cNvSpPr>
          <p:nvPr/>
        </p:nvSpPr>
        <p:spPr>
          <a:xfrm>
            <a:off x="6096000" y="2202024"/>
            <a:ext cx="5880019" cy="379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Het ontwikkelen en implementeren van:</a:t>
            </a:r>
          </a:p>
          <a:p>
            <a:pPr lvl="1"/>
            <a:r>
              <a:rPr lang="nl-NL"/>
              <a:t>een coöperatief model voor een integrale, duurzame, collectieve energievoorziening,</a:t>
            </a:r>
          </a:p>
          <a:p>
            <a:pPr lvl="1"/>
            <a:r>
              <a:rPr lang="nl-NL"/>
              <a:t>waarin de eindgebruiker een eerlijke, stabiele prijs betaalt voor zijn energie, </a:t>
            </a:r>
          </a:p>
          <a:p>
            <a:pPr lvl="1"/>
            <a:r>
              <a:rPr lang="nl-NL"/>
              <a:t>met geminimaliseerde impact op de lokale energie-infrastructuur.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F95639A-CB6A-E836-FA3F-42BAA837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66" y="1156080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+mn-lt"/>
              </a:rPr>
              <a:t>Doel local4local</a:t>
            </a:r>
          </a:p>
        </p:txBody>
      </p:sp>
      <p:pic>
        <p:nvPicPr>
          <p:cNvPr id="2" name="Afbeelding 1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A1763E08-D9DA-DFEE-7DF4-AB09EC19B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64" y="5532437"/>
            <a:ext cx="17765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2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348FCA-87DF-FE75-FA15-DD7FFD1DD9F4}"/>
              </a:ext>
            </a:extLst>
          </p:cNvPr>
          <p:cNvSpPr/>
          <p:nvPr/>
        </p:nvSpPr>
        <p:spPr>
          <a:xfrm>
            <a:off x="-740912" y="1057792"/>
            <a:ext cx="3848006" cy="4926563"/>
          </a:xfrm>
          <a:prstGeom prst="roundRect">
            <a:avLst/>
          </a:prstGeom>
          <a:solidFill>
            <a:srgbClr val="DF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39644-E0F8-15B4-55E4-E79C7631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34" y="1407401"/>
            <a:ext cx="2973060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kern="1200">
                <a:solidFill>
                  <a:srgbClr val="FFFFFF"/>
                </a:solidFill>
                <a:latin typeface="+mn-lt"/>
              </a:rPr>
              <a:t>Hoe </a:t>
            </a:r>
            <a:br>
              <a:rPr lang="nl-NL" sz="3600" kern="1200">
                <a:solidFill>
                  <a:srgbClr val="FFFFFF"/>
                </a:solidFill>
                <a:latin typeface="+mn-lt"/>
              </a:rPr>
            </a:br>
            <a:r>
              <a:rPr lang="nl-NL" sz="3600" kern="1200">
                <a:solidFill>
                  <a:srgbClr val="FFFFFF"/>
                </a:solidFill>
                <a:latin typeface="+mn-lt"/>
              </a:rPr>
              <a:t>krijgen we </a:t>
            </a:r>
            <a:br>
              <a:rPr lang="nl-NL" sz="3600" kern="1200">
                <a:solidFill>
                  <a:srgbClr val="FFFFFF"/>
                </a:solidFill>
                <a:latin typeface="+mn-lt"/>
              </a:rPr>
            </a:br>
            <a:r>
              <a:rPr lang="nl-NL" sz="3600" kern="1200">
                <a:solidFill>
                  <a:srgbClr val="FFFFFF"/>
                </a:solidFill>
                <a:latin typeface="+mn-lt"/>
              </a:rPr>
              <a:t>de kosten </a:t>
            </a:r>
            <a:br>
              <a:rPr lang="nl-NL" sz="3600" kern="1200">
                <a:solidFill>
                  <a:srgbClr val="FFFFFF"/>
                </a:solidFill>
                <a:latin typeface="+mn-lt"/>
              </a:rPr>
            </a:br>
            <a:r>
              <a:rPr lang="nl-NL" sz="3600">
                <a:solidFill>
                  <a:srgbClr val="FFFFFF"/>
                </a:solidFill>
                <a:latin typeface="+mn-lt"/>
              </a:rPr>
              <a:t>van energie met het local4local-model omlaag</a:t>
            </a:r>
            <a:r>
              <a:rPr lang="nl-NL" sz="3600" kern="1200">
                <a:solidFill>
                  <a:srgbClr val="FFFFFF"/>
                </a:solidFill>
                <a:latin typeface="+mn-lt"/>
              </a:rPr>
              <a:t>? 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15ACAE5D-123D-42C9-901B-32C07F5F9921}"/>
              </a:ext>
            </a:extLst>
          </p:cNvPr>
          <p:cNvSpPr txBox="1">
            <a:spLocks/>
          </p:cNvSpPr>
          <p:nvPr/>
        </p:nvSpPr>
        <p:spPr>
          <a:xfrm>
            <a:off x="3775852" y="1057792"/>
            <a:ext cx="6142589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fontAlgn="base">
              <a:buNone/>
            </a:pPr>
            <a:r>
              <a:rPr lang="nl-NL"/>
              <a:t>Geen winstoogmerk, </a:t>
            </a:r>
            <a:r>
              <a:rPr lang="nl-NL" sz="2200"/>
              <a:t>maar een eerlijke prijs gebaseerd op kostprijs, niet op de marktprijs, voor de lokale energiegemeenschap.</a:t>
            </a:r>
            <a:br>
              <a:rPr lang="nl-NL" sz="2200"/>
            </a:br>
            <a:endParaRPr lang="nl-NL"/>
          </a:p>
          <a:p>
            <a:pPr marL="57150" indent="0" fontAlgn="base">
              <a:buNone/>
            </a:pPr>
            <a:r>
              <a:rPr lang="nl-NL"/>
              <a:t>Vermijden van onnodige transportkosten </a:t>
            </a:r>
            <a:r>
              <a:rPr lang="nl-NL" sz="2200"/>
              <a:t>op het overbezette nationale elektriciteitsnet.</a:t>
            </a:r>
            <a:br>
              <a:rPr lang="nl-NL" sz="2200"/>
            </a:br>
            <a:endParaRPr lang="nl-NL" sz="2200"/>
          </a:p>
          <a:p>
            <a:pPr marL="57150" indent="0" fontAlgn="base">
              <a:buNone/>
            </a:pPr>
            <a:r>
              <a:rPr lang="nl-NL"/>
              <a:t>Lagere onbalanskosten </a:t>
            </a:r>
            <a:r>
              <a:rPr lang="nl-NL" sz="2000"/>
              <a:t>vanwege afstemming opwek en verbruik en lokale opslag.</a:t>
            </a:r>
          </a:p>
          <a:p>
            <a:endParaRPr lang="en-US"/>
          </a:p>
        </p:txBody>
      </p:sp>
      <p:pic>
        <p:nvPicPr>
          <p:cNvPr id="3" name="Afbeelding 2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E25BC8F2-1F8E-5DE4-5FA0-F579E4E98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88" y="5440664"/>
            <a:ext cx="1752653" cy="13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348FCA-87DF-FE75-FA15-DD7FFD1DD9F4}"/>
              </a:ext>
            </a:extLst>
          </p:cNvPr>
          <p:cNvSpPr/>
          <p:nvPr/>
        </p:nvSpPr>
        <p:spPr>
          <a:xfrm>
            <a:off x="-525920" y="-1146474"/>
            <a:ext cx="8115440" cy="2845428"/>
          </a:xfrm>
          <a:prstGeom prst="roundRect">
            <a:avLst/>
          </a:prstGeom>
          <a:solidFill>
            <a:srgbClr val="DF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39644-E0F8-15B4-55E4-E79C7631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082" y="-106680"/>
            <a:ext cx="7567448" cy="1805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kern="1200" dirty="0">
                <a:solidFill>
                  <a:srgbClr val="FFFFFF"/>
                </a:solidFill>
                <a:latin typeface="+mn-lt"/>
              </a:rPr>
              <a:t>Wat gaat er veranderen voor energiecoöperaties in Rivierenland? 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4AB709ED-9A6C-876D-44DB-6C68BA90482C}"/>
              </a:ext>
            </a:extLst>
          </p:cNvPr>
          <p:cNvSpPr txBox="1">
            <a:spLocks/>
          </p:cNvSpPr>
          <p:nvPr/>
        </p:nvSpPr>
        <p:spPr>
          <a:xfrm>
            <a:off x="1222310" y="2249393"/>
            <a:ext cx="10344850" cy="3845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/>
            <a:r>
              <a:rPr lang="nl-NL" sz="2400" dirty="0" err="1"/>
              <a:t>EC’s</a:t>
            </a:r>
            <a:r>
              <a:rPr lang="nl-NL" sz="2400" dirty="0"/>
              <a:t> worden uitgebreid tot energiegemeenschappen (burgers + bedrijven + gemeenten + maatschappelijk vastgoed) </a:t>
            </a:r>
          </a:p>
          <a:p>
            <a:pPr marL="285750" indent="-285750" fontAlgn="base"/>
            <a:r>
              <a:rPr lang="nl-NL" sz="2400" dirty="0"/>
              <a:t>Elektriciteit en warmte worden beide integraal verzorgd tegen een eerlijke prijs</a:t>
            </a:r>
          </a:p>
          <a:p>
            <a:pPr marL="285750" indent="-285750" fontAlgn="base"/>
            <a:r>
              <a:rPr lang="nl-NL" sz="2400" dirty="0"/>
              <a:t>Slim afstemmen van afname met beschikbaarheid op lokaal niveau </a:t>
            </a:r>
          </a:p>
          <a:p>
            <a:pPr marL="285750" indent="-285750" fontAlgn="base"/>
            <a:r>
              <a:rPr lang="nl-NL" sz="2400" dirty="0"/>
              <a:t>Opslag en omzet naar warmte wordt essentieel onderdeel van elk energiesysteem </a:t>
            </a:r>
          </a:p>
          <a:p>
            <a:pPr marL="285750" indent="-285750" fontAlgn="base"/>
            <a:endParaRPr lang="nl-NL" sz="2400" dirty="0"/>
          </a:p>
        </p:txBody>
      </p:sp>
      <p:pic>
        <p:nvPicPr>
          <p:cNvPr id="4" name="Afbeelding 3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EC77FC5B-2031-B198-DB2F-AF3F2D96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43" y="5417516"/>
            <a:ext cx="1814698" cy="13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348FCA-87DF-FE75-FA15-DD7FFD1DD9F4}"/>
              </a:ext>
            </a:extLst>
          </p:cNvPr>
          <p:cNvSpPr/>
          <p:nvPr/>
        </p:nvSpPr>
        <p:spPr>
          <a:xfrm>
            <a:off x="-1106672" y="4745873"/>
            <a:ext cx="3848006" cy="2752208"/>
          </a:xfrm>
          <a:prstGeom prst="roundRect">
            <a:avLst/>
          </a:prstGeom>
          <a:solidFill>
            <a:srgbClr val="DF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39644-E0F8-15B4-55E4-E79C7631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046" y="4690144"/>
            <a:ext cx="2973060" cy="20582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kern="1200">
                <a:solidFill>
                  <a:srgbClr val="FFFFFF"/>
                </a:solidFill>
              </a:rPr>
              <a:t>Wat is </a:t>
            </a:r>
            <a:br>
              <a:rPr lang="nl-NL" sz="3600" kern="1200">
                <a:solidFill>
                  <a:srgbClr val="FFFFFF"/>
                </a:solidFill>
              </a:rPr>
            </a:br>
            <a:r>
              <a:rPr lang="nl-NL" sz="3600" kern="1200">
                <a:solidFill>
                  <a:srgbClr val="FFFFFF"/>
                </a:solidFill>
              </a:rPr>
              <a:t>er nodig?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DDAAE7B-A08A-08A4-FE89-700DD3F7D6ED}"/>
              </a:ext>
            </a:extLst>
          </p:cNvPr>
          <p:cNvSpPr txBox="1">
            <a:spLocks/>
          </p:cNvSpPr>
          <p:nvPr/>
        </p:nvSpPr>
        <p:spPr>
          <a:xfrm>
            <a:off x="2922955" y="1871084"/>
            <a:ext cx="8463210" cy="369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latin typeface="+mj-lt"/>
              </a:rPr>
              <a:t>Wettelijke innovaties</a:t>
            </a:r>
          </a:p>
          <a:p>
            <a:r>
              <a:rPr lang="nl-NL" sz="2400">
                <a:latin typeface="+mj-lt"/>
              </a:rPr>
              <a:t>Gereedschappen voor energiegemeenschappen:</a:t>
            </a:r>
          </a:p>
          <a:p>
            <a:pPr marL="742950" lvl="1" indent="-285750"/>
            <a:r>
              <a:rPr lang="nl-NL">
                <a:latin typeface="+mj-lt"/>
              </a:rPr>
              <a:t>Inrichten </a:t>
            </a:r>
            <a:r>
              <a:rPr lang="nl-NL" err="1">
                <a:latin typeface="+mj-lt"/>
              </a:rPr>
              <a:t>governance</a:t>
            </a:r>
            <a:r>
              <a:rPr lang="nl-NL">
                <a:latin typeface="+mj-lt"/>
              </a:rPr>
              <a:t> en ondersteuning voor besluitvorming</a:t>
            </a:r>
          </a:p>
          <a:p>
            <a:pPr marL="742950" lvl="1" indent="-285750"/>
            <a:r>
              <a:rPr lang="nl-NL">
                <a:latin typeface="+mj-lt"/>
              </a:rPr>
              <a:t>Data en IT systemen</a:t>
            </a:r>
          </a:p>
          <a:p>
            <a:pPr marL="742950" lvl="1" indent="-285750"/>
            <a:r>
              <a:rPr lang="nl-NL">
                <a:latin typeface="+mj-lt"/>
              </a:rPr>
              <a:t>Contracten voor slim energie delen</a:t>
            </a:r>
          </a:p>
          <a:p>
            <a:pPr marL="742950" lvl="1" indent="-285750"/>
            <a:r>
              <a:rPr lang="nl-NL">
                <a:latin typeface="+mj-lt"/>
              </a:rPr>
              <a:t>Systeemoptimalisatie en – integratie</a:t>
            </a:r>
            <a:endParaRPr lang="nl-NL" sz="2000">
              <a:latin typeface="+mj-lt"/>
            </a:endParaRPr>
          </a:p>
          <a:p>
            <a:endParaRPr lang="en-US" sz="2400">
              <a:latin typeface="+mj-lt"/>
            </a:endParaRPr>
          </a:p>
        </p:txBody>
      </p:sp>
      <p:pic>
        <p:nvPicPr>
          <p:cNvPr id="3" name="Afbeelding 2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5A23E79A-AEFF-D9DC-0D8B-FD1C8A4E1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7" y="5440664"/>
            <a:ext cx="1752653" cy="13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6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F6DFA0D-6E02-278E-19BF-B526E92C75A7}"/>
              </a:ext>
            </a:extLst>
          </p:cNvPr>
          <p:cNvSpPr/>
          <p:nvPr/>
        </p:nvSpPr>
        <p:spPr>
          <a:xfrm flipV="1">
            <a:off x="5334097" y="-2717745"/>
            <a:ext cx="3815622" cy="3235334"/>
          </a:xfrm>
          <a:prstGeom prst="roundRect">
            <a:avLst>
              <a:gd name="adj" fmla="val 12511"/>
            </a:avLst>
          </a:prstGeom>
          <a:solidFill>
            <a:srgbClr val="68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F0DC73D-3930-EF8E-5808-5D09E74F1EB9}"/>
              </a:ext>
            </a:extLst>
          </p:cNvPr>
          <p:cNvSpPr/>
          <p:nvPr/>
        </p:nvSpPr>
        <p:spPr>
          <a:xfrm flipV="1">
            <a:off x="10682209" y="-903902"/>
            <a:ext cx="1532205" cy="1299184"/>
          </a:xfrm>
          <a:prstGeom prst="roundRect">
            <a:avLst/>
          </a:prstGeom>
          <a:solidFill>
            <a:srgbClr val="1A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0DBE34F-E4AA-FE11-ADD8-B9A916B11F0A}"/>
              </a:ext>
            </a:extLst>
          </p:cNvPr>
          <p:cNvSpPr/>
          <p:nvPr/>
        </p:nvSpPr>
        <p:spPr>
          <a:xfrm flipV="1">
            <a:off x="8780892" y="-1814574"/>
            <a:ext cx="2484001" cy="2767389"/>
          </a:xfrm>
          <a:prstGeom prst="roundRect">
            <a:avLst/>
          </a:prstGeom>
          <a:solidFill>
            <a:srgbClr val="BBC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A6354132-7E0D-C149-9521-91220F46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r="8667" b="-3"/>
          <a:stretch/>
        </p:blipFill>
        <p:spPr>
          <a:xfrm>
            <a:off x="530571" y="1161580"/>
            <a:ext cx="4923522" cy="502750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3FED951-AC19-D805-F6FB-5CDA87CF80E0}"/>
              </a:ext>
            </a:extLst>
          </p:cNvPr>
          <p:cNvSpPr txBox="1">
            <a:spLocks/>
          </p:cNvSpPr>
          <p:nvPr/>
        </p:nvSpPr>
        <p:spPr>
          <a:xfrm>
            <a:off x="5827048" y="957455"/>
            <a:ext cx="5721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300">
                <a:latin typeface="+mn-lt"/>
              </a:rPr>
              <a:t>Wat is het resultaat?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1EC4DEB-2572-DE31-D7FE-6264FC7B0A61}"/>
              </a:ext>
            </a:extLst>
          </p:cNvPr>
          <p:cNvSpPr txBox="1">
            <a:spLocks/>
          </p:cNvSpPr>
          <p:nvPr/>
        </p:nvSpPr>
        <p:spPr>
          <a:xfrm>
            <a:off x="5783118" y="2152815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dirty="0"/>
              <a:t>7 pilot energiegemeenschappen</a:t>
            </a:r>
          </a:p>
          <a:p>
            <a:pPr marL="285750" indent="-285750"/>
            <a:r>
              <a:rPr lang="en-US" dirty="0" err="1"/>
              <a:t>Agem</a:t>
            </a:r>
            <a:endParaRPr lang="en-US" dirty="0"/>
          </a:p>
          <a:p>
            <a:pPr marL="285750" indent="-285750"/>
            <a:r>
              <a:rPr lang="en-US" dirty="0"/>
              <a:t>EC </a:t>
            </a:r>
            <a:r>
              <a:rPr lang="en-US" dirty="0" err="1"/>
              <a:t>Zonnedorpen</a:t>
            </a:r>
            <a:endParaRPr lang="en-US" dirty="0"/>
          </a:p>
          <a:p>
            <a:pPr marL="285750" indent="-285750"/>
            <a:r>
              <a:rPr lang="en-US" dirty="0" err="1"/>
              <a:t>Zuidenwind</a:t>
            </a:r>
            <a:endParaRPr lang="en-US" dirty="0"/>
          </a:p>
          <a:p>
            <a:pPr marL="285750" indent="-285750"/>
            <a:r>
              <a:rPr lang="en-US" dirty="0" err="1"/>
              <a:t>Grunneger</a:t>
            </a:r>
            <a:r>
              <a:rPr lang="en-US" dirty="0"/>
              <a:t> Power</a:t>
            </a:r>
          </a:p>
          <a:p>
            <a:pPr marL="285750" indent="-285750"/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Rivierenland</a:t>
            </a:r>
            <a:endParaRPr lang="en-US" dirty="0"/>
          </a:p>
          <a:p>
            <a:pPr marL="285750" indent="-285750"/>
            <a:r>
              <a:rPr lang="en-US" dirty="0" err="1"/>
              <a:t>Windunie</a:t>
            </a:r>
            <a:endParaRPr lang="en-US" dirty="0"/>
          </a:p>
          <a:p>
            <a:pPr marL="285750" indent="-285750"/>
            <a:r>
              <a:rPr lang="en-US" dirty="0" err="1"/>
              <a:t>Deltawind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18F37B-A19F-7495-F765-4792ED699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681" y="3744189"/>
            <a:ext cx="285790" cy="3715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6317EB-ECC1-7A05-AC28-FCCF112D2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392" y="3360965"/>
            <a:ext cx="285790" cy="3143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DBA13E9-887B-7CDD-2861-5DFACAEF2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17" y="4943191"/>
            <a:ext cx="285790" cy="37152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2F431CC-FF14-2676-9601-01F194D81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012" y="1829943"/>
            <a:ext cx="285790" cy="371527"/>
          </a:xfrm>
          <a:prstGeom prst="rect">
            <a:avLst/>
          </a:prstGeom>
        </p:spPr>
      </p:pic>
      <p:pic>
        <p:nvPicPr>
          <p:cNvPr id="2" name="Afbeelding 1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EF734941-4138-DE0A-3188-4583B9704D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7" y="5440664"/>
            <a:ext cx="1752653" cy="13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B78ACB3F-2579-518B-F5A4-0C2F984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5440664"/>
            <a:ext cx="1830848" cy="1307749"/>
          </a:xfrm>
          <a:prstGeom prst="rect">
            <a:avLst/>
          </a:prstGeom>
        </p:spPr>
      </p:pic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4AB709ED-9A6C-876D-44DB-6C68BA90482C}"/>
              </a:ext>
            </a:extLst>
          </p:cNvPr>
          <p:cNvSpPr txBox="1">
            <a:spLocks/>
          </p:cNvSpPr>
          <p:nvPr/>
        </p:nvSpPr>
        <p:spPr>
          <a:xfrm>
            <a:off x="1222310" y="2249393"/>
            <a:ext cx="10344850" cy="3845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/>
            <a:endParaRPr lang="nl-NL" sz="2400" dirty="0"/>
          </a:p>
        </p:txBody>
      </p:sp>
      <p:pic>
        <p:nvPicPr>
          <p:cNvPr id="1025" name="Picture 1" descr="page13image1408705248">
            <a:extLst>
              <a:ext uri="{FF2B5EF4-FFF2-40B4-BE49-F238E27FC236}">
                <a16:creationId xmlns:a16="http://schemas.microsoft.com/office/drawing/2014/main" id="{799C09C6-CDDF-C7E0-590C-D88A34E7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4" y="1326828"/>
            <a:ext cx="8944829" cy="55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348FCA-87DF-FE75-FA15-DD7FFD1DD9F4}"/>
              </a:ext>
            </a:extLst>
          </p:cNvPr>
          <p:cNvSpPr/>
          <p:nvPr/>
        </p:nvSpPr>
        <p:spPr>
          <a:xfrm>
            <a:off x="-525920" y="-1146474"/>
            <a:ext cx="8115440" cy="2845428"/>
          </a:xfrm>
          <a:prstGeom prst="roundRect">
            <a:avLst/>
          </a:prstGeom>
          <a:solidFill>
            <a:srgbClr val="DF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39644-E0F8-15B4-55E4-E79C7631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-106680"/>
            <a:ext cx="6496899" cy="1805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kern="1200" dirty="0">
                <a:solidFill>
                  <a:srgbClr val="FFFFFF"/>
                </a:solidFill>
                <a:latin typeface="+mn-lt"/>
              </a:rPr>
              <a:t>Welke lokale energie-coöperaties</a:t>
            </a:r>
            <a:r>
              <a:rPr lang="nl-NL" sz="3600" dirty="0">
                <a:solidFill>
                  <a:srgbClr val="FFFFFF"/>
                </a:solidFill>
                <a:latin typeface="+mn-lt"/>
              </a:rPr>
              <a:t> doen mee?</a:t>
            </a:r>
            <a:endParaRPr lang="nl-NL" sz="3600" kern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Afbeelding 3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8CE58683-04A8-F895-B8E3-085B1AF03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7" y="5440664"/>
            <a:ext cx="1752653" cy="1307749"/>
          </a:xfrm>
          <a:prstGeom prst="rect">
            <a:avLst/>
          </a:prstGeom>
        </p:spPr>
      </p:pic>
      <p:pic>
        <p:nvPicPr>
          <p:cNvPr id="6" name="Afbeelding 5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D2CE2E93-B11E-172B-86C4-633E2C93D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85" y="5440664"/>
            <a:ext cx="1056509" cy="439508"/>
          </a:xfrm>
          <a:prstGeom prst="rect">
            <a:avLst/>
          </a:prstGeom>
        </p:spPr>
      </p:pic>
      <p:pic>
        <p:nvPicPr>
          <p:cNvPr id="10" name="Afbeelding 9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20323C5D-1E61-9135-2F26-B0E5D370C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14" y="1890618"/>
            <a:ext cx="704850" cy="717550"/>
          </a:xfrm>
          <a:prstGeom prst="rect">
            <a:avLst/>
          </a:prstGeom>
        </p:spPr>
      </p:pic>
      <p:pic>
        <p:nvPicPr>
          <p:cNvPr id="1030" name="Picture 6" descr="Duurzaam West Betuwe">
            <a:extLst>
              <a:ext uri="{FF2B5EF4-FFF2-40B4-BE49-F238E27FC236}">
                <a16:creationId xmlns:a16="http://schemas.microsoft.com/office/drawing/2014/main" id="{A65FF194-D19D-D009-8C14-CE0224F7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244618"/>
            <a:ext cx="1382329" cy="4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tuwewind | LinkedIn">
            <a:extLst>
              <a:ext uri="{FF2B5EF4-FFF2-40B4-BE49-F238E27FC236}">
                <a16:creationId xmlns:a16="http://schemas.microsoft.com/office/drawing/2014/main" id="{98E88962-CE0E-CF5D-E4C5-17D2D99E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68" y="4428565"/>
            <a:ext cx="690905" cy="6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Afbeelding met logo, Lettertype, Graphics, ontwerp&#10;&#10;Automatisch gegenereerde beschrijving">
            <a:extLst>
              <a:ext uri="{FF2B5EF4-FFF2-40B4-BE49-F238E27FC236}">
                <a16:creationId xmlns:a16="http://schemas.microsoft.com/office/drawing/2014/main" id="{4F6ADF1A-3DA6-AE44-A3A9-EBEBD38EFF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99" y="1859463"/>
            <a:ext cx="779860" cy="779860"/>
          </a:xfrm>
          <a:prstGeom prst="rect">
            <a:avLst/>
          </a:prstGeom>
        </p:spPr>
      </p:pic>
      <p:pic>
        <p:nvPicPr>
          <p:cNvPr id="1038" name="Picture 14" descr="Nieuwsbericht">
            <a:extLst>
              <a:ext uri="{FF2B5EF4-FFF2-40B4-BE49-F238E27FC236}">
                <a16:creationId xmlns:a16="http://schemas.microsoft.com/office/drawing/2014/main" id="{13E01516-66CA-B29E-05D1-C433B38E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39" y="3269272"/>
            <a:ext cx="857031" cy="4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ndenergie Culemborg Logo">
            <a:extLst>
              <a:ext uri="{FF2B5EF4-FFF2-40B4-BE49-F238E27FC236}">
                <a16:creationId xmlns:a16="http://schemas.microsoft.com/office/drawing/2014/main" id="{92293273-D592-C83A-789E-219EA52A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1" y="2486429"/>
            <a:ext cx="1631635" cy="7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2image56855600">
            <a:extLst>
              <a:ext uri="{FF2B5EF4-FFF2-40B4-BE49-F238E27FC236}">
                <a16:creationId xmlns:a16="http://schemas.microsoft.com/office/drawing/2014/main" id="{EFFDF21C-278B-7AD6-2330-0D4F5959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62" y="2486429"/>
            <a:ext cx="1369394" cy="1941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44549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8">
      <a:dk1>
        <a:srgbClr val="05447B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DF758C"/>
      </a:accent2>
      <a:accent3>
        <a:srgbClr val="A5A5A5"/>
      </a:accent3>
      <a:accent4>
        <a:srgbClr val="DF758C"/>
      </a:accent4>
      <a:accent5>
        <a:srgbClr val="05447B"/>
      </a:accent5>
      <a:accent6>
        <a:srgbClr val="F7BD2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beersel ppt template" id="{80B77718-3492-42E3-9D3A-6AA6C48113AD}" vid="{4CB716BB-FF5A-4A91-9C55-1B9618137A5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39cc5a-7fd2-4942-946e-9d8dd9a12ef7" xsi:nil="true"/>
    <lcf76f155ced4ddcb4097134ff3c332f xmlns="0fd13cb0-b247-4ff9-9fad-4675ae3026ab">
      <Terms xmlns="http://schemas.microsoft.com/office/infopath/2007/PartnerControls"/>
    </lcf76f155ced4ddcb4097134ff3c332f>
    <SharedWithUsers xmlns="d839cc5a-7fd2-4942-946e-9d8dd9a12ef7">
      <UserInfo>
        <DisplayName>Dominique Doedens</DisplayName>
        <AccountId>44</AccountId>
        <AccountType/>
      </UserInfo>
      <UserInfo>
        <DisplayName>Siward Zomer</DisplayName>
        <AccountId>13</AccountId>
        <AccountType/>
      </UserInfo>
      <UserInfo>
        <DisplayName>Ries Verhoeven</DisplayName>
        <AccountId>9</AccountId>
        <AccountType/>
      </UserInfo>
      <UserInfo>
        <DisplayName>Liesje Harteveld</DisplayName>
        <AccountId>102</AccountId>
        <AccountType/>
      </UserInfo>
      <UserInfo>
        <DisplayName>Cilou Bertin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818DF8D53DC49BDE38D3B8D4958D6" ma:contentTypeVersion="18" ma:contentTypeDescription="Een nieuw document maken." ma:contentTypeScope="" ma:versionID="d7367fd804a5b712127b389a1f18ee49">
  <xsd:schema xmlns:xsd="http://www.w3.org/2001/XMLSchema" xmlns:xs="http://www.w3.org/2001/XMLSchema" xmlns:p="http://schemas.microsoft.com/office/2006/metadata/properties" xmlns:ns2="0fd13cb0-b247-4ff9-9fad-4675ae3026ab" xmlns:ns3="d839cc5a-7fd2-4942-946e-9d8dd9a12ef7" targetNamespace="http://schemas.microsoft.com/office/2006/metadata/properties" ma:root="true" ma:fieldsID="64864db36d85416e4bbf6dc98efe8af8" ns2:_="" ns3:_="">
    <xsd:import namespace="0fd13cb0-b247-4ff9-9fad-4675ae3026ab"/>
    <xsd:import namespace="d839cc5a-7fd2-4942-946e-9d8dd9a12e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13cb0-b247-4ff9-9fad-4675ae3026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5fd8be9-ec79-4110-8771-ef68ed754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9cc5a-7fd2-4942-946e-9d8dd9a12e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554669-05df-43eb-94e1-46b05334b776}" ma:internalName="TaxCatchAll" ma:showField="CatchAllData" ma:web="d839cc5a-7fd2-4942-946e-9d8dd9a12e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329A1-2EC7-45ED-ADEE-CFDAD4232B8A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7ba70f8-981a-46e6-9fed-e1cbde52af5a"/>
    <ds:schemaRef ds:uri="2c25f237-ec64-45c8-b819-f88ec7c149e0"/>
    <ds:schemaRef ds:uri="http://www.w3.org/XML/1998/namespace"/>
    <ds:schemaRef ds:uri="d839cc5a-7fd2-4942-946e-9d8dd9a12ef7"/>
    <ds:schemaRef ds:uri="0fd13cb0-b247-4ff9-9fad-4675ae3026ab"/>
  </ds:schemaRefs>
</ds:datastoreItem>
</file>

<file path=customXml/itemProps2.xml><?xml version="1.0" encoding="utf-8"?>
<ds:datastoreItem xmlns:ds="http://schemas.openxmlformats.org/officeDocument/2006/customXml" ds:itemID="{237F3330-6F24-4B16-92C3-38F976B703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8C768-FAC2-48A9-89A1-4989E0F17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13cb0-b247-4ff9-9fad-4675ae3026ab"/>
    <ds:schemaRef ds:uri="d839cc5a-7fd2-4942-946e-9d8dd9a12e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probeersel ppt template</Template>
  <TotalTime>10954</TotalTime>
  <Words>480</Words>
  <Application>Microsoft Office PowerPoint</Application>
  <PresentationFormat>Breedbeeld</PresentationFormat>
  <Paragraphs>58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PowerPoint-presentatie</vt:lpstr>
      <vt:lpstr>Wat is het probleem?</vt:lpstr>
      <vt:lpstr>Wat is local4local?</vt:lpstr>
      <vt:lpstr>Doel local4local</vt:lpstr>
      <vt:lpstr>Hoe  krijgen we  de kosten  van energie met het local4local-model omlaag? </vt:lpstr>
      <vt:lpstr>Wat gaat er veranderen voor energiecoöperaties in Rivierenland? </vt:lpstr>
      <vt:lpstr>Wat is  er nodig?</vt:lpstr>
      <vt:lpstr>PowerPoint-presentatie</vt:lpstr>
      <vt:lpstr>Welke lokale energie-coöperaties doen mee?</vt:lpstr>
      <vt:lpstr>Hoe ziet de toekomst eruit?</vt:lpstr>
      <vt:lpstr>Wat kunnen raadsleden hierin betekenen?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Jean-Pierre van Lin</dc:creator>
  <cp:lastModifiedBy>Gerlach  Velthoven</cp:lastModifiedBy>
  <cp:revision>7</cp:revision>
  <dcterms:created xsi:type="dcterms:W3CDTF">2023-05-30T09:14:42Z</dcterms:created>
  <dcterms:modified xsi:type="dcterms:W3CDTF">2024-05-22T17:03:20Z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0x0101007279BE0AA769A64AA5B87C6B3FD535E5</vt:lpwstr>
  </property>
</Properties>
</file>